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8" r:id="rId2"/>
    <p:sldId id="314" r:id="rId3"/>
    <p:sldId id="259" r:id="rId4"/>
    <p:sldId id="402" r:id="rId5"/>
    <p:sldId id="403" r:id="rId6"/>
    <p:sldId id="404" r:id="rId7"/>
    <p:sldId id="405" r:id="rId8"/>
    <p:sldId id="406" r:id="rId9"/>
    <p:sldId id="407" r:id="rId10"/>
    <p:sldId id="409" r:id="rId11"/>
    <p:sldId id="410" r:id="rId12"/>
    <p:sldId id="411" r:id="rId13"/>
    <p:sldId id="413" r:id="rId14"/>
    <p:sldId id="414" r:id="rId15"/>
    <p:sldId id="415" r:id="rId16"/>
    <p:sldId id="416" r:id="rId17"/>
    <p:sldId id="417" r:id="rId18"/>
    <p:sldId id="418" r:id="rId19"/>
    <p:sldId id="379" r:id="rId20"/>
    <p:sldId id="419" r:id="rId21"/>
    <p:sldId id="420" r:id="rId22"/>
    <p:sldId id="421" r:id="rId23"/>
    <p:sldId id="422" r:id="rId24"/>
    <p:sldId id="423" r:id="rId25"/>
    <p:sldId id="368" r:id="rId26"/>
    <p:sldId id="401" r:id="rId27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6600CC"/>
    <a:srgbClr val="003300"/>
    <a:srgbClr val="663300"/>
    <a:srgbClr val="9933FF"/>
    <a:srgbClr val="9966FF"/>
    <a:srgbClr val="CC99FF"/>
    <a:srgbClr val="9999FF"/>
    <a:srgbClr val="CC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>
      <p:cViewPr>
        <p:scale>
          <a:sx n="100" d="100"/>
          <a:sy n="100" d="100"/>
        </p:scale>
        <p:origin x="-1944" y="-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32" y="-96"/>
      </p:cViewPr>
      <p:guideLst>
        <p:guide orient="horz" pos="3132"/>
        <p:guide pos="213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DA1B5C28-2512-4E7C-91F9-843CDFAB990F}" type="datetimeFigureOut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1" tIns="45555" rIns="91111" bIns="4555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111" tIns="45555" rIns="91111" bIns="4555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3D7B6587-EB70-4CDA-B9EE-8E061EAF4A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40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051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05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1744" y="2687639"/>
            <a:ext cx="6302255" cy="39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238" b="100000" l="0" r="99910">
                        <a14:foregroundMark x1="16772" y1="22381" x2="16772" y2="22381"/>
                        <a14:foregroundMark x1="16862" y1="21786" x2="16862" y2="21786"/>
                        <a14:foregroundMark x1="16862" y1="20476" x2="16862" y2="20476"/>
                        <a14:foregroundMark x1="16501" y1="19405" x2="16501" y2="19405"/>
                        <a14:foregroundMark x1="16141" y1="18333" x2="16141" y2="18333"/>
                        <a14:foregroundMark x1="18936" y1="21786" x2="18936" y2="21786"/>
                        <a14:foregroundMark x1="19928" y1="21310" x2="19928" y2="21310"/>
                        <a14:foregroundMark x1="23264" y1="23810" x2="23264" y2="23810"/>
                        <a14:foregroundMark x1="31109" y1="21429" x2="31109" y2="21429"/>
                        <a14:foregroundMark x1="30568" y1="19524" x2="30568" y2="19524"/>
                        <a14:foregroundMark x1="35798" y1="20238" x2="35798" y2="20238"/>
                        <a14:foregroundMark x1="39766" y1="19762" x2="39766" y2="19762"/>
                        <a14:foregroundMark x1="37601" y1="27857" x2="37601" y2="27857"/>
                        <a14:foregroundMark x1="40397" y1="29881" x2="40397" y2="29881"/>
                        <a14:foregroundMark x1="38503" y1="32381" x2="38503" y2="32381"/>
                        <a14:foregroundMark x1="31109" y1="32857" x2="31109" y2="32857"/>
                        <a14:foregroundMark x1="30929" y1="35119" x2="30929" y2="35119"/>
                        <a14:foregroundMark x1="33724" y1="35595" x2="33724" y2="35595"/>
                        <a14:foregroundMark x1="32011" y1="28571" x2="32011" y2="28571"/>
                        <a14:foregroundMark x1="23715" y1="30476" x2="23715" y2="30476"/>
                        <a14:foregroundMark x1="47430" y1="25119" x2="47430" y2="25119"/>
                        <a14:foregroundMark x1="47610" y1="27619" x2="47610" y2="27619"/>
                        <a14:foregroundMark x1="46438" y1="24524" x2="46438" y2="24524"/>
                        <a14:foregroundMark x1="43733" y1="24643" x2="43733" y2="24643"/>
                        <a14:foregroundMark x1="44274" y1="32500" x2="44274" y2="32500"/>
                        <a14:foregroundMark x1="47971" y1="32619" x2="47971" y2="32619"/>
                        <a14:foregroundMark x1="50586" y1="30000" x2="50586" y2="30000"/>
                        <a14:foregroundMark x1="50316" y1="28095" x2="50316" y2="28095"/>
                        <a14:foregroundMark x1="50225" y1="25714" x2="50225" y2="25714"/>
                        <a14:foregroundMark x1="49684" y1="32024" x2="49684" y2="32024"/>
                        <a14:foregroundMark x1="33003" y1="24286" x2="33003" y2="24286"/>
                        <a14:foregroundMark x1="36880" y1="23452" x2="36880" y2="23452"/>
                        <a14:foregroundMark x1="40487" y1="24405" x2="40487" y2="24405"/>
                        <a14:foregroundMark x1="37872" y1="35476" x2="37872" y2="35476"/>
                        <a14:foregroundMark x1="20739" y1="30595" x2="20739" y2="30595"/>
                        <a14:foregroundMark x1="15780" y1="30714" x2="15780" y2="30714"/>
                        <a14:foregroundMark x1="23986" y1="21548" x2="23986" y2="21548"/>
                        <a14:foregroundMark x1="15239" y1="24524" x2="15239" y2="24524"/>
                        <a14:foregroundMark x1="17493" y1="42024" x2="17493" y2="42024"/>
                        <a14:foregroundMark x1="14878" y1="42738" x2="14878" y2="42738"/>
                        <a14:foregroundMark x1="17133" y1="50238" x2="17133" y2="50238"/>
                        <a14:foregroundMark x1="17042" y1="55119" x2="17042" y2="55119"/>
                        <a14:foregroundMark x1="13526" y1="54762" x2="13526" y2="54762"/>
                        <a14:foregroundMark x1="12534" y1="50714" x2="12534" y2="50714"/>
                        <a14:foregroundMark x1="22723" y1="50952" x2="22723" y2="50952"/>
                        <a14:foregroundMark x1="22092" y1="45476" x2="22092" y2="45476"/>
                        <a14:foregroundMark x1="23895" y1="49286" x2="23895" y2="49286"/>
                        <a14:foregroundMark x1="35437" y1="45595" x2="35437" y2="45595"/>
                        <a14:foregroundMark x1="30388" y1="47619" x2="30388" y2="47619"/>
                        <a14:foregroundMark x1="29396" y1="45238" x2="29396" y2="45238"/>
                        <a14:foregroundMark x1="29576" y1="41667" x2="29576" y2="41667"/>
                        <a14:foregroundMark x1="39495" y1="46786" x2="39495" y2="46786"/>
                        <a14:foregroundMark x1="39315" y1="55476" x2="39315" y2="55476"/>
                        <a14:foregroundMark x1="40036" y1="59286" x2="40036" y2="59286"/>
                        <a14:foregroundMark x1="30929" y1="53929" x2="30929" y2="53929"/>
                        <a14:foregroundMark x1="33904" y1="52024" x2="33904" y2="52024"/>
                        <a14:foregroundMark x1="31380" y1="51548" x2="31380" y2="51548"/>
                        <a14:foregroundMark x1="48512" y1="50833" x2="48512" y2="50833"/>
                        <a14:foregroundMark x1="50586" y1="54643" x2="50586" y2="54643"/>
                        <a14:foregroundMark x1="49865" y1="57500" x2="49865" y2="57500"/>
                        <a14:foregroundMark x1="53652" y1="50238" x2="53652" y2="50238"/>
                        <a14:foregroundMark x1="53291" y1="47738" x2="53291" y2="47738"/>
                        <a14:foregroundMark x1="46168" y1="46190" x2="46168" y2="46190"/>
                        <a14:foregroundMark x1="49684" y1="41429" x2="49684" y2="41429"/>
                        <a14:foregroundMark x1="54373" y1="42381" x2="54373" y2="42381"/>
                        <a14:foregroundMark x1="66727" y1="44524" x2="66727" y2="44524"/>
                        <a14:foregroundMark x1="72678" y1="45238" x2="72678" y2="45238"/>
                        <a14:foregroundMark x1="71867" y1="52619" x2="71867" y2="52619"/>
                        <a14:foregroundMark x1="62308" y1="49286" x2="62308" y2="49286"/>
                        <a14:foregroundMark x1="63030" y1="55476" x2="63030" y2="55476"/>
                        <a14:foregroundMark x1="68079" y1="58929" x2="68079" y2="58929"/>
                        <a14:foregroundMark x1="62399" y1="42143" x2="62399" y2="42143"/>
                        <a14:foregroundMark x1="87466" y1="42738" x2="87466" y2="42738"/>
                        <a14:foregroundMark x1="86114" y1="47738" x2="86114" y2="47738"/>
                        <a14:foregroundMark x1="85212" y1="52738" x2="85212" y2="52738"/>
                        <a14:foregroundMark x1="84941" y1="57262" x2="84941" y2="57262"/>
                        <a14:foregroundMark x1="79892" y1="51786" x2="79892" y2="51786"/>
                        <a14:foregroundMark x1="77818" y1="50238" x2="77818" y2="50238"/>
                        <a14:foregroundMark x1="78088" y1="43929" x2="78088" y2="43929"/>
                        <a14:foregroundMark x1="76826" y1="57738" x2="76826" y2="57738"/>
                        <a14:foregroundMark x1="82236" y1="57262" x2="82236" y2="57262"/>
                        <a14:foregroundMark x1="10911" y1="64881" x2="10911" y2="64881"/>
                        <a14:foregroundMark x1="11001" y1="67024" x2="11001" y2="67024"/>
                        <a14:foregroundMark x1="12624" y1="67381" x2="12624" y2="67381"/>
                        <a14:foregroundMark x1="13706" y1="64405" x2="13706" y2="64405"/>
                        <a14:foregroundMark x1="13977" y1="64405" x2="13977" y2="64405"/>
                        <a14:foregroundMark x1="12444" y1="64167" x2="12444" y2="64167"/>
                        <a14:foregroundMark x1="46799" y1="32500" x2="46799" y2="32500"/>
                        <a14:foregroundMark x1="45356" y1="33095" x2="45356" y2="33095"/>
                        <a14:foregroundMark x1="51488" y1="28929" x2="51488" y2="28929"/>
                        <a14:foregroundMark x1="16772" y1="75476" x2="16772" y2="75476"/>
                        <a14:foregroundMark x1="34265" y1="76786" x2="34265" y2="76786"/>
                        <a14:foregroundMark x1="46799" y1="76667" x2="46799" y2="76667"/>
                        <a14:foregroundMark x1="52480" y1="67738" x2="52480" y2="67738"/>
                        <a14:foregroundMark x1="48512" y1="68214" x2="48512" y2="68214"/>
                        <a14:foregroundMark x1="50676" y1="64167" x2="50676" y2="64167"/>
                        <a14:foregroundMark x1="56357" y1="68095" x2="56357" y2="68095"/>
                        <a14:foregroundMark x1="56988" y1="69286" x2="56988" y2="69286"/>
                        <a14:foregroundMark x1="14067" y1="69881" x2="14067" y2="69881"/>
                        <a14:foregroundMark x1="10370" y1="63690" x2="10370" y2="63690"/>
                        <a14:foregroundMark x1="17042" y1="66786" x2="17042" y2="66786"/>
                        <a14:foregroundMark x1="18575" y1="64167" x2="18575" y2="64167"/>
                        <a14:foregroundMark x1="15509" y1="70000" x2="15509" y2="70000"/>
                        <a14:foregroundMark x1="19928" y1="67024" x2="19928" y2="67024"/>
                        <a14:foregroundMark x1="22994" y1="69286" x2="22994" y2="69286"/>
                        <a14:foregroundMark x1="22994" y1="64762" x2="22994" y2="64762"/>
                        <a14:foregroundMark x1="21912" y1="64048" x2="21912" y2="64048"/>
                        <a14:foregroundMark x1="24887" y1="67143" x2="24887" y2="67143"/>
                        <a14:foregroundMark x1="26510" y1="66786" x2="26510" y2="66786"/>
                        <a14:foregroundMark x1="28043" y1="64762" x2="28043" y2="64762"/>
                        <a14:foregroundMark x1="27863" y1="70238" x2="27863" y2="70238"/>
                        <a14:foregroundMark x1="26420" y1="63929" x2="26420" y2="63929"/>
                        <a14:foregroundMark x1="65194" y1="48929" x2="65194" y2="48929"/>
                        <a14:foregroundMark x1="10460" y1="63571" x2="10460" y2="63571"/>
                        <a14:foregroundMark x1="29847" y1="66429" x2="29847" y2="66429"/>
                        <a14:foregroundMark x1="32372" y1="70000" x2="32372" y2="70000"/>
                        <a14:foregroundMark x1="32642" y1="68571" x2="32642" y2="68571"/>
                        <a14:foregroundMark x1="30568" y1="63929" x2="30568" y2="63929"/>
                        <a14:foregroundMark x1="28855" y1="64048" x2="28855" y2="64048"/>
                        <a14:foregroundMark x1="24076" y1="63810" x2="24076" y2="63810"/>
                        <a14:foregroundMark x1="23354" y1="65952" x2="23354" y2="65952"/>
                        <a14:foregroundMark x1="19116" y1="63810" x2="19116" y2="63810"/>
                        <a14:foregroundMark x1="17583" y1="63929" x2="17583" y2="63929"/>
                        <a14:foregroundMark x1="16501" y1="63929" x2="16501" y2="63929"/>
                        <a14:foregroundMark x1="38503" y1="65357" x2="38503" y2="65357"/>
                        <a14:foregroundMark x1="39675" y1="67262" x2="39675" y2="67262"/>
                        <a14:foregroundMark x1="40397" y1="66786" x2="40397" y2="66786"/>
                        <a14:foregroundMark x1="40577" y1="69286" x2="40577" y2="69286"/>
                        <a14:foregroundMark x1="46979" y1="66667" x2="46979" y2="66667"/>
                        <a14:foregroundMark x1="45537" y1="63929" x2="45537" y2="63929"/>
                        <a14:foregroundMark x1="43643" y1="63810" x2="43643" y2="63810"/>
                        <a14:foregroundMark x1="53922" y1="66190" x2="53922" y2="66190"/>
                        <a14:foregroundMark x1="54103" y1="67738" x2="54103" y2="67738"/>
                        <a14:foregroundMark x1="53291" y1="64167" x2="53291" y2="64167"/>
                        <a14:foregroundMark x1="56898" y1="63929" x2="56898" y2="63929"/>
                        <a14:foregroundMark x1="54914" y1="64048" x2="54914" y2="64048"/>
                        <a14:foregroundMark x1="52480" y1="63929" x2="52480" y2="63929"/>
                        <a14:foregroundMark x1="58251" y1="65476" x2="58251" y2="65476"/>
                        <a14:foregroundMark x1="58521" y1="64286" x2="58521" y2="64286"/>
                        <a14:foregroundMark x1="57890" y1="63929" x2="57890" y2="63929"/>
                        <a14:foregroundMark x1="60054" y1="64048" x2="60054" y2="64048"/>
                        <a14:foregroundMark x1="63210" y1="64524" x2="63210" y2="64524"/>
                        <a14:foregroundMark x1="63390" y1="65595" x2="63390" y2="65595"/>
                        <a14:foregroundMark x1="61948" y1="64048" x2="61948" y2="64048"/>
                        <a14:foregroundMark x1="65284" y1="64881" x2="65284" y2="64881"/>
                        <a14:foregroundMark x1="66727" y1="63810" x2="66727" y2="63810"/>
                        <a14:foregroundMark x1="64112" y1="63810" x2="64112" y2="63810"/>
                        <a14:foregroundMark x1="68620" y1="69286" x2="68620" y2="69286"/>
                        <a14:foregroundMark x1="70153" y1="66905" x2="70153" y2="66905"/>
                        <a14:foregroundMark x1="70965" y1="63929" x2="70965" y2="63929"/>
                        <a14:foregroundMark x1="69071" y1="63810" x2="69071" y2="63810"/>
                        <a14:foregroundMark x1="79351" y1="66190" x2="79351" y2="66190"/>
                        <a14:foregroundMark x1="81785" y1="66310" x2="81785" y2="66310"/>
                        <a14:foregroundMark x1="85122" y1="65357" x2="85122" y2="65357"/>
                        <a14:foregroundMark x1="88458" y1="65595" x2="88458" y2="65595"/>
                        <a14:foregroundMark x1="90171" y1="64167" x2="90171" y2="64167"/>
                        <a14:foregroundMark x1="88999" y1="63929" x2="88999" y2="63929"/>
                        <a14:foregroundMark x1="87015" y1="63810" x2="87015" y2="63810"/>
                        <a14:foregroundMark x1="86384" y1="66071" x2="86384" y2="66071"/>
                        <a14:foregroundMark x1="84941" y1="64048" x2="84941" y2="64048"/>
                        <a14:foregroundMark x1="80794" y1="63929" x2="80794" y2="63929"/>
                        <a14:foregroundMark x1="80252" y1="63810" x2="80252" y2="63810"/>
                        <a14:foregroundMark x1="73760" y1="67024" x2="73760" y2="67024"/>
                        <a14:foregroundMark x1="77728" y1="66667" x2="77728" y2="66667"/>
                        <a14:foregroundMark x1="75654" y1="63929" x2="75654" y2="63929"/>
                        <a14:foregroundMark x1="78269" y1="63929" x2="78269" y2="63929"/>
                        <a14:foregroundMark x1="77728" y1="28810" x2="77728" y2="28810"/>
                        <a14:foregroundMark x1="84310" y1="30476" x2="84310" y2="30476"/>
                        <a14:foregroundMark x1="79892" y1="30714" x2="79892" y2="30714"/>
                        <a14:backgroundMark x1="12173" y1="64881" x2="12173" y2="64881"/>
                        <a14:backgroundMark x1="16952" y1="65000" x2="16952" y2="65000"/>
                        <a14:backgroundMark x1="68711" y1="67500" x2="68711" y2="67500"/>
                        <a14:backgroundMark x1="71055" y1="65714" x2="71055" y2="65714"/>
                        <a14:backgroundMark x1="73309" y1="65952" x2="73309" y2="65952"/>
                        <a14:backgroundMark x1="66727" y1="65238" x2="66727" y2="65238"/>
                        <a14:backgroundMark x1="56988" y1="65952" x2="56988" y2="65952"/>
                        <a14:backgroundMark x1="54193" y1="65476" x2="54193" y2="65476"/>
                        <a14:backgroundMark x1="55816" y1="67381" x2="55816" y2="67381"/>
                        <a14:backgroundMark x1="54554" y1="65714" x2="54554" y2="65714"/>
                        <a14:backgroundMark x1="46078" y1="65833" x2="46078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0897" y="-171400"/>
            <a:ext cx="5885285" cy="445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596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6A2-CD74-45C8-B2FF-533920EA189D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957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1246-1766-4325-B70B-F2C174E5F514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7043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2D53-86A2-4F60-AD07-BBBACCDAAE33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882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5134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5046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97E7-D5E5-4B5F-8BBA-62D3BA472F1E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2190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9C87-0CDF-4FF8-BEFB-5960FDA28501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ko-KR" altLang="en-US"/>
          </a:p>
        </p:txBody>
      </p:sp>
      <p:sp>
        <p:nvSpPr>
          <p:cNvPr id="9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 txBox="1">
            <a:spLocks/>
          </p:cNvSpPr>
          <p:nvPr userDrawn="1"/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5612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68BD-0A44-4DB6-AA93-532C5AF1CF69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454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F10E-1F03-47EF-B26A-5700C3C8DDF3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449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141B-F00A-4AAE-A555-BDAFD57F5139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17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006-C769-43D5-BE6D-9129DAE6BF04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7166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F7F6-10CD-40B2-B396-A906575AC436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085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1pPr>
      <a:lvl2pPr marL="8001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b="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8266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4737"/>
            <a:ext cx="6732000" cy="521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합계 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40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H4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편집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자동합계     </a:t>
            </a:r>
            <a:r>
              <a:rPr lang="en-US" altLang="ko-KR" sz="1800" b="0" dirty="0" smtClean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클릭하거나</a:t>
            </a:r>
            <a:r>
              <a:rPr lang="en-US" altLang="ko-KR" sz="1800" b="0" dirty="0" smtClean="0"/>
              <a:t> </a:t>
            </a:r>
          </a:p>
          <a:p>
            <a:pPr marL="288000" indent="-54000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자동합계     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err="1" smtClean="0"/>
              <a:t>드롭다운해서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합계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379323"/>
            <a:ext cx="276225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698112"/>
            <a:ext cx="276225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224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평균 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 </a:t>
            </a:r>
            <a:r>
              <a:rPr lang="en-US" altLang="ko-KR" sz="1800" b="0" dirty="0"/>
              <a:t>I4</a:t>
            </a:r>
            <a:r>
              <a:rPr lang="ko-KR" altLang="en-US" sz="1800" b="0" dirty="0" smtClean="0"/>
              <a:t>셀 클릭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편집</a:t>
            </a:r>
            <a:r>
              <a:rPr lang="en-US" altLang="ko-KR" sz="1800" b="0" dirty="0" smtClean="0"/>
              <a:t>] 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자동합계     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 </a:t>
            </a:r>
            <a:r>
              <a:rPr lang="ko-KR" altLang="en-US" sz="1800" b="0" dirty="0" err="1" smtClean="0"/>
              <a:t>드롭다운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평균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 클릭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79323"/>
            <a:ext cx="276225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642" y="1684182"/>
            <a:ext cx="4680000" cy="397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819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05" y="1604932"/>
            <a:ext cx="7596000" cy="523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평균 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39341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500" b="0" dirty="0"/>
              <a:t>평균을 구할 </a:t>
            </a:r>
            <a:r>
              <a:rPr lang="ko-KR" altLang="en-US" sz="1500" b="0" dirty="0" smtClean="0"/>
              <a:t>범위 자동 설정</a:t>
            </a:r>
            <a:r>
              <a:rPr lang="en-US" altLang="ko-KR" sz="1500" b="0" dirty="0" smtClean="0"/>
              <a:t> </a:t>
            </a:r>
          </a:p>
          <a:p>
            <a:r>
              <a:rPr lang="ko-KR" altLang="en-US" sz="1500" b="0" dirty="0" smtClean="0"/>
              <a:t>평균을 </a:t>
            </a:r>
            <a:r>
              <a:rPr lang="ko-KR" altLang="en-US" sz="1500" b="0" dirty="0"/>
              <a:t>구하고자 하는 </a:t>
            </a:r>
            <a:r>
              <a:rPr lang="ko-KR" altLang="en-US" sz="1500" b="0" dirty="0" smtClean="0"/>
              <a:t>범위는 ‘</a:t>
            </a:r>
            <a:r>
              <a:rPr lang="en-US" altLang="ko-KR" sz="1500" b="0" dirty="0"/>
              <a:t>E4:G4’ </a:t>
            </a:r>
            <a:r>
              <a:rPr lang="ko-KR" altLang="en-US" sz="1500" b="0" dirty="0"/>
              <a:t>범위이지만 </a:t>
            </a:r>
            <a:r>
              <a:rPr lang="ko-KR" altLang="en-US" sz="1500" b="0" dirty="0" smtClean="0"/>
              <a:t>‘</a:t>
            </a:r>
            <a:r>
              <a:rPr lang="en-US" altLang="ko-KR" sz="1500" b="0" dirty="0"/>
              <a:t>E4:H4</a:t>
            </a:r>
            <a:r>
              <a:rPr lang="en-US" altLang="ko-KR" sz="1500" b="0" dirty="0" smtClean="0"/>
              <a:t>’</a:t>
            </a:r>
            <a:r>
              <a:rPr lang="ko-KR" altLang="en-US" sz="1500" b="0" dirty="0" smtClean="0"/>
              <a:t>로 자동 설정</a:t>
            </a:r>
            <a:r>
              <a:rPr lang="en-US" altLang="ko-KR" sz="1500" b="0" dirty="0" smtClean="0"/>
              <a:t> </a:t>
            </a:r>
          </a:p>
          <a:p>
            <a:r>
              <a:rPr lang="ko-KR" altLang="en-US" sz="1500" b="0" dirty="0" smtClean="0"/>
              <a:t>범위를  다시 </a:t>
            </a:r>
            <a:r>
              <a:rPr lang="ko-KR" altLang="en-US" sz="1500" b="0" dirty="0"/>
              <a:t>설정하고 </a:t>
            </a:r>
            <a:r>
              <a:rPr lang="ko-KR" altLang="en-US" sz="1500" b="0" dirty="0" smtClean="0"/>
              <a:t>       </a:t>
            </a:r>
            <a:endParaRPr lang="en-US" altLang="ko-KR" sz="1500" b="0" dirty="0" smtClean="0"/>
          </a:p>
          <a:p>
            <a:r>
              <a:rPr lang="ko-KR" altLang="en-US" sz="1500" b="0" dirty="0"/>
              <a:t>숫자 개수와 최댓값</a:t>
            </a:r>
            <a:r>
              <a:rPr lang="en-US" altLang="ko-KR" sz="1500" b="0" dirty="0"/>
              <a:t>, </a:t>
            </a:r>
            <a:r>
              <a:rPr lang="ko-KR" altLang="en-US" sz="1500" b="0" dirty="0" smtClean="0"/>
              <a:t>최솟값도 </a:t>
            </a:r>
            <a:r>
              <a:rPr lang="ko-KR" altLang="en-US" sz="1500" b="0" dirty="0"/>
              <a:t>동일한 방법으로 </a:t>
            </a:r>
            <a:r>
              <a:rPr lang="ko-KR" altLang="en-US" sz="1500" b="0" dirty="0" smtClean="0"/>
              <a:t>계산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21982" y="2484583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7174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셀 참조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수식을 입력할 때 피 연산자로 숫자를 직접 입력하지 않고 숫자가 입력된 셀 주소를 사용하는 참조</a:t>
            </a:r>
            <a:endParaRPr lang="en-US" altLang="ko-KR" b="0" dirty="0" smtClean="0"/>
          </a:p>
          <a:p>
            <a:pPr lvl="1"/>
            <a:r>
              <a:rPr lang="ko-KR" altLang="en-US" b="0" dirty="0" smtClean="0">
                <a:solidFill>
                  <a:schemeClr val="tx1"/>
                </a:solidFill>
                <a:effectLst/>
              </a:rPr>
              <a:t>상대 참조</a:t>
            </a:r>
            <a:r>
              <a:rPr lang="en-US" altLang="ko-KR" b="0" dirty="0" smtClean="0">
                <a:solidFill>
                  <a:schemeClr val="tx1"/>
                </a:solidFill>
                <a:effectLst/>
              </a:rPr>
              <a:t>, </a:t>
            </a:r>
            <a:r>
              <a:rPr lang="ko-KR" altLang="en-US" b="0" dirty="0" smtClean="0">
                <a:solidFill>
                  <a:schemeClr val="tx1"/>
                </a:solidFill>
                <a:effectLst/>
              </a:rPr>
              <a:t>절대 참조</a:t>
            </a:r>
            <a:r>
              <a:rPr lang="en-US" altLang="ko-KR" b="0" dirty="0" smtClean="0">
                <a:solidFill>
                  <a:schemeClr val="tx1"/>
                </a:solidFill>
                <a:effectLst/>
              </a:rPr>
              <a:t>, </a:t>
            </a:r>
            <a:r>
              <a:rPr lang="ko-KR" altLang="en-US" b="0" dirty="0" smtClean="0">
                <a:solidFill>
                  <a:schemeClr val="tx1"/>
                </a:solidFill>
                <a:effectLst/>
              </a:rPr>
              <a:t>혼합 참조가 있다</a:t>
            </a:r>
            <a:r>
              <a:rPr lang="en-US" altLang="ko-KR" b="0" dirty="0"/>
              <a:t>.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셀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602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상대 참조</a:t>
            </a:r>
            <a:endParaRPr lang="en-US" altLang="ko-KR" b="0" dirty="0" smtClean="0"/>
          </a:p>
          <a:p>
            <a:pPr lvl="1"/>
            <a:r>
              <a:rPr lang="ko-KR" altLang="en-US" b="0" dirty="0"/>
              <a:t>가장 일반적인 셀 참조 </a:t>
            </a:r>
            <a:r>
              <a:rPr lang="ko-KR" altLang="en-US" b="0" dirty="0" smtClean="0"/>
              <a:t>유형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말 </a:t>
            </a:r>
            <a:r>
              <a:rPr lang="ko-KR" altLang="en-US" b="0" dirty="0"/>
              <a:t>그대로 ‘결과 셀의 위치에 따라 참조할 수식이 </a:t>
            </a:r>
            <a:r>
              <a:rPr lang="ko-KR" altLang="en-US" b="0" dirty="0" smtClean="0"/>
              <a:t>있는 셀의 </a:t>
            </a:r>
            <a:r>
              <a:rPr lang="ko-KR" altLang="en-US" b="0" dirty="0"/>
              <a:t>위치를 바꾼다</a:t>
            </a:r>
            <a:r>
              <a:rPr lang="en-US" altLang="ko-KR" b="0" dirty="0"/>
              <a:t>.’</a:t>
            </a:r>
            <a:r>
              <a:rPr lang="ko-KR" altLang="en-US" b="0" dirty="0"/>
              <a:t>는 </a:t>
            </a:r>
            <a:r>
              <a:rPr lang="ko-KR" altLang="en-US" b="0" dirty="0" smtClean="0"/>
              <a:t>의미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수식을 </a:t>
            </a:r>
            <a:r>
              <a:rPr lang="ko-KR" altLang="en-US" b="0" dirty="0"/>
              <a:t>복사하면 셀 참조의 행</a:t>
            </a:r>
            <a:r>
              <a:rPr lang="en-US" altLang="ko-KR" b="0" dirty="0"/>
              <a:t>·</a:t>
            </a:r>
            <a:r>
              <a:rPr lang="ko-KR" altLang="en-US" b="0" dirty="0" smtClean="0"/>
              <a:t>열 값이 변경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피 연산자가 </a:t>
            </a:r>
            <a:r>
              <a:rPr lang="ko-KR" altLang="en-US" b="0" dirty="0"/>
              <a:t>되는 셀이 나란히 같은 방향으로 되어 있는 표에서는 상대참조 형태로 </a:t>
            </a:r>
            <a:r>
              <a:rPr lang="ko-KR" altLang="en-US" b="0" dirty="0" smtClean="0"/>
              <a:t>수식 사용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셀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6496" y="3887734"/>
            <a:ext cx="4320000" cy="1792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90839"/>
            <a:ext cx="4320000" cy="17964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92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절대 참조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행</a:t>
            </a:r>
            <a:r>
              <a:rPr lang="en-US" altLang="ko-KR" b="0" dirty="0"/>
              <a:t>·</a:t>
            </a:r>
            <a:r>
              <a:rPr lang="ko-KR" altLang="en-US" b="0" dirty="0"/>
              <a:t>열 값 앞에 </a:t>
            </a:r>
            <a:r>
              <a:rPr lang="en-US" altLang="ko-KR" b="0" dirty="0"/>
              <a:t>$ </a:t>
            </a:r>
            <a:r>
              <a:rPr lang="ko-KR" altLang="en-US" b="0" dirty="0"/>
              <a:t>기호를 </a:t>
            </a:r>
            <a:r>
              <a:rPr lang="ko-KR" altLang="en-US" b="0" dirty="0" smtClean="0"/>
              <a:t>붙여줌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말 </a:t>
            </a:r>
            <a:r>
              <a:rPr lang="ko-KR" altLang="en-US" b="0" dirty="0"/>
              <a:t>그대로 ‘결과 셀의 위치가 </a:t>
            </a:r>
            <a:r>
              <a:rPr lang="ko-KR" altLang="en-US" b="0" dirty="0" smtClean="0"/>
              <a:t>바뀌더라도 참조할 </a:t>
            </a:r>
            <a:r>
              <a:rPr lang="ko-KR" altLang="en-US" b="0" dirty="0"/>
              <a:t>수식이 있는 셀의 위치는 바뀌지 않는다</a:t>
            </a:r>
            <a:r>
              <a:rPr lang="en-US" altLang="ko-KR" b="0" dirty="0"/>
              <a:t>.’</a:t>
            </a:r>
            <a:r>
              <a:rPr lang="ko-KR" altLang="en-US" b="0" dirty="0"/>
              <a:t>는 </a:t>
            </a:r>
            <a:r>
              <a:rPr lang="ko-KR" altLang="en-US" b="0" dirty="0" smtClean="0"/>
              <a:t>의미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수식을 </a:t>
            </a:r>
            <a:r>
              <a:rPr lang="ko-KR" altLang="en-US" b="0" dirty="0"/>
              <a:t>복사하면</a:t>
            </a:r>
            <a:r>
              <a:rPr lang="en-US" altLang="ko-KR" b="0" dirty="0"/>
              <a:t>, </a:t>
            </a:r>
            <a:r>
              <a:rPr lang="ko-KR" altLang="en-US" b="0" dirty="0"/>
              <a:t>결과 셀의 </a:t>
            </a:r>
            <a:r>
              <a:rPr lang="ko-KR" altLang="en-US" b="0" dirty="0" smtClean="0"/>
              <a:t>위치가 </a:t>
            </a:r>
            <a:r>
              <a:rPr lang="ko-KR" altLang="en-US" b="0" dirty="0"/>
              <a:t>바뀌어도 참조 셀 주소의 행</a:t>
            </a:r>
            <a:r>
              <a:rPr lang="en-US" altLang="ko-KR" b="0" dirty="0"/>
              <a:t>·</a:t>
            </a:r>
            <a:r>
              <a:rPr lang="ko-KR" altLang="en-US" b="0" dirty="0" err="1"/>
              <a:t>열값이</a:t>
            </a:r>
            <a:r>
              <a:rPr lang="ko-KR" altLang="en-US" b="0" dirty="0"/>
              <a:t> 바뀌지 </a:t>
            </a:r>
            <a:r>
              <a:rPr lang="ko-KR" altLang="en-US" b="0" dirty="0" smtClean="0"/>
              <a:t>않음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피연산자가</a:t>
            </a:r>
            <a:r>
              <a:rPr lang="ko-KR" altLang="en-US" b="0" dirty="0" smtClean="0"/>
              <a:t> </a:t>
            </a:r>
            <a:r>
              <a:rPr lang="ko-KR" altLang="en-US" b="0" dirty="0"/>
              <a:t>되는 셀의 참조 위치를 </a:t>
            </a:r>
            <a:r>
              <a:rPr lang="ko-KR" altLang="en-US" b="0" dirty="0" smtClean="0"/>
              <a:t>고정시켜야 </a:t>
            </a:r>
            <a:r>
              <a:rPr lang="ko-KR" altLang="en-US" b="0" dirty="0"/>
              <a:t>할 경우에 </a:t>
            </a:r>
            <a:r>
              <a:rPr lang="ko-KR" altLang="en-US" b="0" dirty="0" smtClean="0"/>
              <a:t>사용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셀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686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절대 참조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위의 </a:t>
            </a:r>
            <a:r>
              <a:rPr lang="ko-KR" altLang="en-US" b="0" dirty="0"/>
              <a:t>예제에서 상대 참조를 사용하고 자동 채우기 기능을 사용하면 ‘</a:t>
            </a:r>
            <a:r>
              <a:rPr lang="ko-KR" altLang="en-US" b="0" dirty="0" err="1"/>
              <a:t>독고탁</a:t>
            </a:r>
            <a:r>
              <a:rPr lang="ko-KR" altLang="en-US" b="0" dirty="0"/>
              <a:t>’의 연봉은 정확하게 </a:t>
            </a:r>
            <a:r>
              <a:rPr lang="ko-KR" altLang="en-US" b="0" dirty="0" smtClean="0"/>
              <a:t>나오나</a:t>
            </a:r>
            <a:r>
              <a:rPr lang="en-US" altLang="ko-KR" b="0" dirty="0"/>
              <a:t>, ‘</a:t>
            </a:r>
            <a:r>
              <a:rPr lang="ko-KR" altLang="en-US" b="0" dirty="0"/>
              <a:t>이미연’으로 옮겨가면 연봉을 계산하는 범위가 달라져서 엉뚱한 결과 값을 얻거나 에러를 </a:t>
            </a:r>
            <a:r>
              <a:rPr lang="ko-KR" altLang="en-US" b="0" dirty="0" smtClean="0"/>
              <a:t>발생</a:t>
            </a:r>
            <a:endParaRPr lang="en-US" altLang="ko-KR" b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셀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0232" y="1700798"/>
            <a:ext cx="5400000" cy="21864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993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절대 참조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상대 참조 형태로 계산하면 에러가 발생하지만 절대 참조형태를 취해주면 정상적으로 계산</a:t>
            </a:r>
            <a:endParaRPr lang="en-US" altLang="ko-KR" b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셀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0312" y="1700808"/>
            <a:ext cx="5400000" cy="21883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6258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혼합 참조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행</a:t>
            </a:r>
            <a:r>
              <a:rPr lang="en-US" altLang="ko-KR" b="0" dirty="0"/>
              <a:t>·</a:t>
            </a:r>
            <a:r>
              <a:rPr lang="ko-KR" altLang="en-US" b="0" dirty="0"/>
              <a:t>열 값 중 한쪽에만 </a:t>
            </a:r>
            <a:r>
              <a:rPr lang="en-US" altLang="ko-KR" b="0" dirty="0"/>
              <a:t>$</a:t>
            </a:r>
            <a:r>
              <a:rPr lang="ko-KR" altLang="en-US" b="0" dirty="0"/>
              <a:t>가 붙어 있는 </a:t>
            </a:r>
            <a:r>
              <a:rPr lang="ko-KR" altLang="en-US" b="0" dirty="0" smtClean="0"/>
              <a:t>형태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$</a:t>
            </a:r>
            <a:r>
              <a:rPr lang="ko-KR" altLang="en-US" b="0" dirty="0"/>
              <a:t>가 붙어 있는 쪽의 값은 수식을 </a:t>
            </a:r>
            <a:r>
              <a:rPr lang="ko-KR" altLang="en-US" b="0" dirty="0" smtClean="0"/>
              <a:t>복사해도 </a:t>
            </a:r>
            <a:r>
              <a:rPr lang="ko-KR" altLang="en-US" b="0" dirty="0"/>
              <a:t>경로가 셀의 위치에 관계없이 값이 </a:t>
            </a:r>
            <a:r>
              <a:rPr lang="ko-KR" altLang="en-US" b="0" dirty="0" smtClean="0"/>
              <a:t>변경이 안 됨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한 </a:t>
            </a:r>
            <a:r>
              <a:rPr lang="ko-KR" altLang="en-US" b="0" dirty="0"/>
              <a:t>방향으로만 수식을 복사하는 경우에는 </a:t>
            </a:r>
            <a:r>
              <a:rPr lang="ko-KR" altLang="en-US" b="0" dirty="0" smtClean="0"/>
              <a:t>절대 </a:t>
            </a:r>
            <a:r>
              <a:rPr lang="ko-KR" altLang="en-US" b="0" dirty="0"/>
              <a:t>참조를 사용하지만</a:t>
            </a:r>
            <a:r>
              <a:rPr lang="en-US" altLang="ko-KR" b="0" dirty="0"/>
              <a:t>, </a:t>
            </a:r>
            <a:r>
              <a:rPr lang="ko-KR" altLang="en-US" b="0" dirty="0"/>
              <a:t>양쪽 방향으로 수식을 복사해야 하는 경우 혼합 참조를 </a:t>
            </a:r>
            <a:r>
              <a:rPr lang="ko-KR" altLang="en-US" b="0" dirty="0" smtClean="0"/>
              <a:t>사용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셀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0990" y="3501008"/>
            <a:ext cx="77914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702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</a:t>
            </a:r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‘잠실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M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파크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아파트 분양’테이블에서 상대참조와 절대참조를 이용해서 ‘계약면적’과 ‘형 환산’을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64" y="2000854"/>
            <a:ext cx="7016877" cy="479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계약 면적을 계산할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F5</a:t>
            </a:r>
            <a:r>
              <a:rPr lang="ko-KR" altLang="en-US" sz="1800" b="0" dirty="0"/>
              <a:t>셀을 클릭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편집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자동합계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합을 </a:t>
            </a:r>
            <a:r>
              <a:rPr lang="ko-KR" altLang="en-US" sz="1800" b="0" dirty="0" smtClean="0"/>
              <a:t>구할 </a:t>
            </a:r>
            <a:r>
              <a:rPr lang="ko-KR" altLang="en-US" sz="1800" b="0" dirty="0"/>
              <a:t>영역을 드래그하거나</a:t>
            </a:r>
            <a:r>
              <a:rPr lang="en-US" altLang="ko-KR" sz="1800" b="0" dirty="0" smtClean="0"/>
              <a:t>,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합을 </a:t>
            </a:r>
            <a:r>
              <a:rPr lang="ko-KR" altLang="en-US" sz="1800" b="0" dirty="0"/>
              <a:t>구할 영역을 </a:t>
            </a:r>
            <a:r>
              <a:rPr lang="ko-KR" altLang="en-US" sz="1800" b="0" dirty="0" smtClean="0"/>
              <a:t>직접 입력</a:t>
            </a: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xmlns="" val="64648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CHAPTER 04 </a:t>
            </a:r>
            <a:r>
              <a:rPr lang="ko-KR" altLang="en-US" dirty="0" smtClean="0"/>
              <a:t>복잡한 계산을 빠르게 수행하는 수식 사용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2060848"/>
            <a:ext cx="7200800" cy="2265624"/>
            <a:chOff x="1115616" y="2060848"/>
            <a:chExt cx="7200800" cy="2265624"/>
          </a:xfrm>
        </p:grpSpPr>
        <p:grpSp>
          <p:nvGrpSpPr>
            <p:cNvPr id="8" name="그룹 7"/>
            <p:cNvGrpSpPr/>
            <p:nvPr/>
          </p:nvGrpSpPr>
          <p:grpSpPr>
            <a:xfrm>
              <a:off x="1115616" y="2076225"/>
              <a:ext cx="1368152" cy="461665"/>
              <a:chOff x="755576" y="2118047"/>
              <a:chExt cx="1368152" cy="461665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1</a:t>
                </a:r>
                <a:endParaRPr lang="ko-KR" altLang="en-US" sz="2400" b="1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1115616" y="2967972"/>
              <a:ext cx="1368152" cy="461665"/>
              <a:chOff x="755576" y="2118047"/>
              <a:chExt cx="1368152" cy="46166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2</a:t>
                </a:r>
                <a:endParaRPr lang="ko-KR" altLang="en-US" sz="2400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115616" y="3864807"/>
              <a:ext cx="1368152" cy="461665"/>
              <a:chOff x="755576" y="2118047"/>
              <a:chExt cx="1368152" cy="461665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3</a:t>
                </a:r>
                <a:endParaRPr lang="ko-KR" altLang="en-US" sz="2400" b="1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627912" y="2060848"/>
              <a:ext cx="3897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/>
                <a:t>수식의 기본 구조 이해하기</a:t>
              </a:r>
              <a:endParaRPr lang="ko-KR" alt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912" y="2967972"/>
              <a:ext cx="5688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 smtClean="0"/>
                <a:t>자동 합계</a:t>
              </a:r>
              <a:endParaRPr lang="ko-KR" altLang="en-US" sz="2400" b="1" spc="-1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7912" y="3864807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/>
                <a:t>셀 참조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48816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</a:t>
            </a:r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‘잠실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M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파크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아파트 분양’테이블에서 상대참조와 절대참조를 이용해서 ‘계약면적’과 ‘형 환산’을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288000" indent="-45720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F5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F16</a:t>
            </a:r>
            <a:r>
              <a:rPr lang="ko-KR" altLang="en-US" sz="1800" b="0" dirty="0"/>
              <a:t>셀까지 자동 </a:t>
            </a:r>
            <a:r>
              <a:rPr lang="ko-KR" altLang="en-US" sz="1800" b="0" dirty="0" smtClean="0"/>
              <a:t>  채우기</a:t>
            </a:r>
            <a:endParaRPr lang="en-US" altLang="ko-KR" sz="1800" b="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4680000" cy="376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497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</a:t>
            </a:r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‘잠실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M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파크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아파트 분양’테이블에서 상대참조와 절대참조를 이용해서 ‘계약면적’과 ‘형 환산’을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‘</a:t>
            </a:r>
            <a:r>
              <a:rPr lang="ko-KR" altLang="en-US" sz="1800" b="0" dirty="0"/>
              <a:t>평 환산’을 입력하기 위해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288000" indent="-45720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G5</a:t>
            </a:r>
            <a:r>
              <a:rPr lang="ko-KR" altLang="en-US" sz="1800" b="0" dirty="0" smtClean="0"/>
              <a:t>셀을 클릭하고</a:t>
            </a:r>
            <a:r>
              <a:rPr lang="en-US" altLang="ko-KR" sz="1800" b="0" dirty="0"/>
              <a:t>, ‘=F5/G3’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입력</a:t>
            </a:r>
            <a:endParaRPr lang="en-US" altLang="ko-KR" sz="1800" b="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2144687"/>
            <a:ext cx="4680000" cy="36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039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</a:t>
            </a:r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‘잠실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M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파크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아파트 분양’테이블에서 상대참조와 절대참조를 이용해서 ‘계약면적’과 ‘형 환산’을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288000" indent="-45720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G5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G16</a:t>
            </a:r>
            <a:r>
              <a:rPr lang="ko-KR" altLang="en-US" sz="1800" b="0" dirty="0"/>
              <a:t>셀까지 자동 </a:t>
            </a:r>
            <a:r>
              <a:rPr lang="ko-KR" altLang="en-US" sz="1800" b="0" dirty="0" smtClean="0"/>
              <a:t>채우기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288000" indent="-457200">
              <a:buNone/>
            </a:pPr>
            <a:r>
              <a:rPr lang="ko-KR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엑셀에서 자동 </a:t>
            </a:r>
            <a:r>
              <a:rPr lang="ko-KR" altLang="en-US" sz="1800" b="0" dirty="0" smtClean="0"/>
              <a:t>채우기를 이용해</a:t>
            </a:r>
            <a:endParaRPr lang="en-US" altLang="ko-KR" sz="1800" b="0" dirty="0" smtClean="0"/>
          </a:p>
          <a:p>
            <a:pPr marL="288000" indent="-45720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서 </a:t>
            </a:r>
            <a:r>
              <a:rPr lang="ko-KR" altLang="en-US" sz="1800" b="0" dirty="0"/>
              <a:t>수식을 복사하면 </a:t>
            </a:r>
            <a:r>
              <a:rPr lang="ko-KR" altLang="en-US" sz="1800" b="0" dirty="0" smtClean="0"/>
              <a:t>기본적으로</a:t>
            </a:r>
            <a:endParaRPr lang="en-US" altLang="ko-KR" sz="1800" b="0" dirty="0" smtClean="0"/>
          </a:p>
          <a:p>
            <a:pPr marL="288000" indent="-45720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상대참조 형식으로 값이 </a:t>
            </a:r>
            <a:r>
              <a:rPr lang="ko-KR" altLang="en-US" sz="1800" b="0" dirty="0" err="1" smtClean="0"/>
              <a:t>복사되</a:t>
            </a:r>
            <a:endParaRPr lang="en-US" altLang="ko-KR" sz="1800" b="0" dirty="0" smtClean="0"/>
          </a:p>
          <a:p>
            <a:pPr marL="288000" indent="-45720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어 에러 발생</a:t>
            </a:r>
            <a:endParaRPr lang="en-US" altLang="ko-KR" sz="1800" b="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09" y="2153965"/>
            <a:ext cx="4680000" cy="37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503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</a:t>
            </a:r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‘잠실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M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파크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아파트 분양’테이블에서 상대참조와 절대참조를 이용해서 ‘계약면적’과 ‘형 환산’을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수식을 절대참조 형식으로 복사하기 위해</a:t>
            </a:r>
            <a:endParaRPr lang="en-US" altLang="ko-KR" sz="1800" b="0" dirty="0" smtClean="0"/>
          </a:p>
          <a:p>
            <a:pPr marL="0" indent="0">
              <a:buNone/>
            </a:pP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계산식을 </a:t>
            </a:r>
            <a:r>
              <a:rPr lang="ko-KR" altLang="en-US" sz="1800" b="0" dirty="0" smtClean="0"/>
              <a:t>입력하고     키를 눌러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수식을 ‘</a:t>
            </a:r>
            <a:r>
              <a:rPr lang="en-US" altLang="ko-KR" sz="1800" b="0" dirty="0"/>
              <a:t>=F5/$G$3</a:t>
            </a:r>
            <a:r>
              <a:rPr lang="en-US" altLang="ko-KR" sz="1800" b="0" dirty="0" smtClean="0"/>
              <a:t>’</a:t>
            </a:r>
            <a:r>
              <a:rPr lang="ko-KR" altLang="en-US" sz="1800" b="0" dirty="0" smtClean="0"/>
              <a:t>형태로 변경</a:t>
            </a:r>
            <a:endParaRPr lang="en-US" altLang="ko-KR" sz="1800" b="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22" y="2132856"/>
            <a:ext cx="4680000" cy="376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08328" y="3068984"/>
            <a:ext cx="216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302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</a:t>
            </a:r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‘잠실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M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파크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아파트 분양’테이블에서 상대참조와 절대참조를 이용해서 ‘계약면적’과 ‘형 환산’을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입력한 </a:t>
            </a:r>
            <a:r>
              <a:rPr lang="en-US" altLang="ko-KR" sz="1800" b="0" dirty="0"/>
              <a:t>G5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G16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22" y="2132856"/>
            <a:ext cx="4680000" cy="376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888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endParaRPr lang="ko-KR" altLang="en-US" sz="2000" dirty="0">
              <a:solidFill>
                <a:srgbClr val="0070C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(1)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5256" y="4753754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판매가는 ‘도매가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+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도매가*이익률’의 수식으로 구한다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여기서 이익률은 절대 참조를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이용</a:t>
            </a:r>
            <a:endParaRPr lang="en-US" altLang="ko-KR" sz="16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  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한다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고객부담과 정부보조는 ‘판매가*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50%’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의 수식으로 구한다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 </a:t>
            </a:r>
            <a:endParaRPr lang="en-US" altLang="ko-KR" sz="16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 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혼합참조를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이용해서 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D6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셀의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가격만 입력한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후 자동 채우기를 이용해서 나머지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데이터를</a:t>
            </a:r>
            <a:endParaRPr lang="en-US" altLang="ko-KR" sz="16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 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구한다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평균가격은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자동합계도구의 평균을 이용해서 구한다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600" dirty="0"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79460"/>
            <a:ext cx="4680000" cy="371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318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5256" y="4753754"/>
            <a:ext cx="8640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혼합 참조를 이용해서 그림과 같이 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구구단 표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를 완성하시오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600" dirty="0"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0232" y="1122964"/>
            <a:ext cx="4680000" cy="353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648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수식의 기본 구조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lvl="1"/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/>
              <a:t>등호</a:t>
            </a:r>
            <a:r>
              <a:rPr lang="en-US" altLang="ko-KR" b="0" dirty="0" smtClean="0"/>
              <a:t>(=)</a:t>
            </a:r>
          </a:p>
          <a:p>
            <a:pPr lvl="2"/>
            <a:r>
              <a:rPr lang="ko-KR" altLang="en-US" b="0" dirty="0" smtClean="0"/>
              <a:t>수식을 </a:t>
            </a:r>
            <a:r>
              <a:rPr lang="ko-KR" altLang="en-US" b="0" dirty="0"/>
              <a:t>시작한다는 </a:t>
            </a:r>
            <a:r>
              <a:rPr lang="ko-KR" altLang="en-US" b="0" dirty="0" smtClean="0"/>
              <a:t>기호</a:t>
            </a:r>
            <a:endParaRPr lang="en-US" altLang="ko-KR" b="0" dirty="0"/>
          </a:p>
          <a:p>
            <a:pPr lvl="2"/>
            <a:r>
              <a:rPr lang="ko-KR" altLang="en-US" b="0" dirty="0" smtClean="0"/>
              <a:t>수식을 </a:t>
            </a:r>
            <a:r>
              <a:rPr lang="ko-KR" altLang="en-US" b="0" dirty="0"/>
              <a:t>시작할 때는 반드시 </a:t>
            </a:r>
            <a:r>
              <a:rPr lang="ko-KR" altLang="en-US" b="0" dirty="0" smtClean="0"/>
              <a:t>존재해야 함</a:t>
            </a:r>
            <a:endParaRPr lang="en-US" altLang="ko-KR" b="0" dirty="0" smtClean="0"/>
          </a:p>
          <a:p>
            <a:pPr lvl="2"/>
            <a:r>
              <a:rPr lang="ko-KR" altLang="en-US" b="0" dirty="0"/>
              <a:t>등</a:t>
            </a:r>
            <a:r>
              <a:rPr lang="ko-KR" altLang="en-US" b="0" dirty="0" smtClean="0"/>
              <a:t>호가 없다면 계산과 </a:t>
            </a:r>
            <a:r>
              <a:rPr lang="ko-KR" altLang="en-US" b="0" dirty="0"/>
              <a:t>상관없는 </a:t>
            </a:r>
            <a:r>
              <a:rPr lang="ko-KR" altLang="en-US" b="0" dirty="0" smtClean="0"/>
              <a:t>텍스트 취급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lvl="1"/>
            <a:r>
              <a:rPr lang="ko-KR" altLang="en-US" b="0" dirty="0" smtClean="0"/>
              <a:t>피 연산자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숫자 </a:t>
            </a:r>
            <a:r>
              <a:rPr lang="ko-KR" altLang="en-US" b="0" dirty="0"/>
              <a:t>또는 숫자 데이터가 입력되는 </a:t>
            </a:r>
            <a:r>
              <a:rPr lang="ko-KR" altLang="en-US" b="0" dirty="0" smtClean="0"/>
              <a:t>셀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lvl="1"/>
            <a:r>
              <a:rPr lang="ko-KR" altLang="en-US" b="0" dirty="0" smtClean="0"/>
              <a:t>연산자 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‘+’, </a:t>
            </a:r>
            <a:r>
              <a:rPr lang="en-US" altLang="ko-KR" b="0" dirty="0"/>
              <a:t>‘-’, ‘*’, ‘/’ </a:t>
            </a:r>
            <a:r>
              <a:rPr lang="ko-KR" altLang="en-US" b="0" dirty="0"/>
              <a:t>등이 있으며</a:t>
            </a:r>
            <a:r>
              <a:rPr lang="en-US" altLang="ko-KR" b="0" dirty="0"/>
              <a:t>, </a:t>
            </a:r>
            <a:r>
              <a:rPr lang="ko-KR" altLang="en-US" b="0" dirty="0"/>
              <a:t>크게 산술</a:t>
            </a:r>
            <a:r>
              <a:rPr lang="en-US" altLang="ko-KR" b="0" dirty="0"/>
              <a:t>, </a:t>
            </a:r>
            <a:r>
              <a:rPr lang="ko-KR" altLang="en-US" b="0" dirty="0"/>
              <a:t>문자</a:t>
            </a:r>
            <a:r>
              <a:rPr lang="en-US" altLang="ko-KR" b="0" dirty="0"/>
              <a:t>, </a:t>
            </a:r>
            <a:r>
              <a:rPr lang="ko-KR" altLang="en-US" b="0" dirty="0"/>
              <a:t>비교 연산자 등으로 </a:t>
            </a:r>
            <a:r>
              <a:rPr lang="ko-KR" altLang="en-US" b="0" dirty="0" smtClean="0"/>
              <a:t>구분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수식의 기본 구조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844824"/>
            <a:ext cx="2971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69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피 연산자의 사용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피 연산자로 </a:t>
            </a:r>
            <a:r>
              <a:rPr lang="ko-KR" altLang="en-US" b="0" dirty="0"/>
              <a:t>숫자를 </a:t>
            </a:r>
            <a:r>
              <a:rPr lang="ko-KR" altLang="en-US" b="0" dirty="0" smtClean="0"/>
              <a:t>사용 가능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셀 </a:t>
            </a:r>
            <a:r>
              <a:rPr lang="ko-KR" altLang="en-US" b="0" dirty="0"/>
              <a:t>주소를 </a:t>
            </a:r>
            <a:r>
              <a:rPr lang="ko-KR" altLang="en-US" b="0" dirty="0" smtClean="0"/>
              <a:t>사용 가능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셀 </a:t>
            </a:r>
            <a:r>
              <a:rPr lang="ko-KR" altLang="en-US" b="0" dirty="0"/>
              <a:t>주소와 </a:t>
            </a:r>
            <a:r>
              <a:rPr lang="ko-KR" altLang="en-US" b="0" dirty="0" smtClean="0"/>
              <a:t>숫자를 </a:t>
            </a:r>
            <a:r>
              <a:rPr lang="ko-KR" altLang="en-US" b="0" dirty="0"/>
              <a:t>혼합해서 </a:t>
            </a:r>
            <a:r>
              <a:rPr lang="ko-KR" altLang="en-US" b="0" dirty="0" smtClean="0"/>
              <a:t>사용 가능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셀의 </a:t>
            </a:r>
            <a:r>
              <a:rPr lang="ko-KR" altLang="en-US" b="0" dirty="0"/>
              <a:t>내용이 변경되거나 자동 채우기를 위해서는 </a:t>
            </a:r>
            <a:r>
              <a:rPr lang="ko-KR" altLang="en-US" b="0" dirty="0" smtClean="0"/>
              <a:t>피 연산자로 셀 </a:t>
            </a:r>
            <a:r>
              <a:rPr lang="ko-KR" altLang="en-US" b="0" dirty="0"/>
              <a:t>주소를 사용하는 것이 </a:t>
            </a:r>
            <a:r>
              <a:rPr lang="ko-KR" altLang="en-US" b="0" dirty="0" smtClean="0"/>
              <a:t>편리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수식의 기본 구조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573016"/>
            <a:ext cx="67913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499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연산자의 종류와 의미</a:t>
            </a:r>
            <a:endParaRPr lang="en-US" altLang="ko-KR" b="0" dirty="0" smtClean="0"/>
          </a:p>
          <a:p>
            <a:pPr lvl="1"/>
            <a:r>
              <a:rPr lang="ko-KR" altLang="en-US" b="0" dirty="0"/>
              <a:t>연산자는 크게 산술 연산자와 문자 연산자</a:t>
            </a:r>
            <a:r>
              <a:rPr lang="en-US" altLang="ko-KR" b="0" dirty="0"/>
              <a:t>, </a:t>
            </a:r>
            <a:r>
              <a:rPr lang="ko-KR" altLang="en-US" b="0" dirty="0"/>
              <a:t>비교 연산자 그리고 참조 연산자로 </a:t>
            </a:r>
            <a:r>
              <a:rPr lang="ko-KR" altLang="en-US" b="0" dirty="0" smtClean="0"/>
              <a:t>나누어짐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수식의 기본 구조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8344" y="2344371"/>
            <a:ext cx="6480000" cy="418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855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777" y="1700808"/>
            <a:ext cx="7196519" cy="507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수식의 기본 구조 이해하기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수식 작성하기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 smtClean="0"/>
              <a:t>수식 계산에 있어 셀을 마우스를 이용해서 클릭하는 방법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등호</a:t>
            </a:r>
            <a:r>
              <a:rPr lang="en-US" altLang="ko-KR" sz="1600" b="0" dirty="0" smtClean="0"/>
              <a:t>(=)</a:t>
            </a:r>
            <a:r>
              <a:rPr lang="ko-KR" altLang="en-US" sz="1600" b="0" dirty="0" smtClean="0"/>
              <a:t>를 입력한 다음 </a:t>
            </a:r>
            <a:r>
              <a:rPr lang="ko-KR" altLang="en-US" sz="1600" b="0" dirty="0" err="1" smtClean="0"/>
              <a:t>피연산자</a:t>
            </a:r>
            <a:r>
              <a:rPr lang="ko-KR" altLang="en-US" sz="1600" b="0" dirty="0" smtClean="0"/>
              <a:t> 셀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</a:t>
            </a: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인 </a:t>
            </a:r>
            <a:r>
              <a:rPr lang="en-US" altLang="ko-KR" sz="1600" b="0" dirty="0" smtClean="0"/>
              <a:t>E4</a:t>
            </a:r>
            <a:r>
              <a:rPr lang="ko-KR" altLang="en-US" sz="1600" b="0" dirty="0" smtClean="0"/>
              <a:t>셀을 클릭하고</a:t>
            </a:r>
            <a:r>
              <a:rPr lang="en-US" altLang="ko-KR" sz="1600" b="0" dirty="0" smtClean="0"/>
              <a:t>, </a:t>
            </a:r>
            <a:r>
              <a:rPr lang="ko-KR" altLang="en-US" sz="1600" b="0" dirty="0" smtClean="0"/>
              <a:t>연산자를 입력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</a:t>
            </a: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한 </a:t>
            </a:r>
            <a:r>
              <a:rPr lang="ko-KR" altLang="en-US" sz="1600" b="0" dirty="0" smtClean="0"/>
              <a:t>다음 계속해서 </a:t>
            </a:r>
            <a:r>
              <a:rPr lang="ko-KR" altLang="en-US" sz="1600" b="0" dirty="0" err="1" smtClean="0"/>
              <a:t>피연산자를</a:t>
            </a:r>
            <a:r>
              <a:rPr lang="ko-KR" altLang="en-US" sz="1600" b="0" dirty="0" smtClean="0"/>
              <a:t> </a:t>
            </a:r>
            <a:r>
              <a:rPr lang="ko-KR" altLang="en-US" sz="1600" b="0" dirty="0" smtClean="0"/>
              <a:t>입력</a:t>
            </a:r>
            <a:endParaRPr lang="ko-KR" altLang="en-US" sz="16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90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수식의 기본 구조 이해하기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수식 작성하기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키보드를 이용해서 셀 주소를 직접 </a:t>
            </a:r>
            <a:r>
              <a:rPr lang="ko-KR" altLang="en-US" sz="1800" b="0" dirty="0" smtClean="0"/>
              <a:t>입력하는 방법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등호</a:t>
            </a:r>
            <a:r>
              <a:rPr lang="en-US" altLang="ko-KR" sz="1800" b="0" dirty="0"/>
              <a:t>(=)</a:t>
            </a:r>
            <a:r>
              <a:rPr lang="ko-KR" altLang="en-US" sz="1800" b="0" dirty="0"/>
              <a:t>를 입력한 </a:t>
            </a:r>
            <a:r>
              <a:rPr lang="ko-KR" altLang="en-US" sz="1800" b="0" dirty="0" smtClean="0"/>
              <a:t>다음</a:t>
            </a:r>
            <a:r>
              <a:rPr lang="en-US" altLang="ko-KR" sz="1800" b="0" dirty="0"/>
              <a:t>, </a:t>
            </a:r>
            <a:r>
              <a:rPr lang="ko-KR" altLang="en-US" sz="1800" b="0" dirty="0" err="1" smtClean="0"/>
              <a:t>피연산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자 </a:t>
            </a:r>
            <a:r>
              <a:rPr lang="ko-KR" altLang="en-US" sz="1800" b="0" dirty="0"/>
              <a:t>셀인 </a:t>
            </a:r>
            <a:r>
              <a:rPr lang="en-US" altLang="ko-KR" sz="1800" b="0" dirty="0"/>
              <a:t>E5</a:t>
            </a:r>
            <a:r>
              <a:rPr lang="ko-KR" altLang="en-US" sz="1800" b="0" dirty="0"/>
              <a:t>셀을 키보드를 </a:t>
            </a:r>
            <a:r>
              <a:rPr lang="ko-KR" altLang="en-US" sz="1800" b="0" dirty="0" smtClean="0"/>
              <a:t>이용해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r>
              <a:rPr lang="ko-KR" altLang="en-US" sz="1800" b="0" dirty="0"/>
              <a:t>직접 입력하고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연산자를 </a:t>
            </a:r>
            <a:r>
              <a:rPr lang="ko-KR" altLang="en-US" sz="1800" b="0" dirty="0" smtClean="0"/>
              <a:t>입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력한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다음 계속해서 </a:t>
            </a:r>
            <a:r>
              <a:rPr lang="ko-KR" altLang="en-US" sz="1800" b="0" dirty="0" smtClean="0"/>
              <a:t>피 연산자를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입력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016" y="1700808"/>
            <a:ext cx="4680000" cy="3774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2921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296" y="1700940"/>
            <a:ext cx="7200000" cy="504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수식의 기본 구조 이해하기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수식 작성하기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283968" y="1628800"/>
            <a:ext cx="44028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숫자 데이터를 직접 입력하는 방법은</a:t>
            </a:r>
          </a:p>
          <a:p>
            <a:pPr marL="252000" indent="-54000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등호</a:t>
            </a:r>
            <a:r>
              <a:rPr lang="en-US" altLang="ko-KR" sz="1600" b="0" dirty="0"/>
              <a:t>(=)</a:t>
            </a:r>
            <a:r>
              <a:rPr lang="ko-KR" altLang="en-US" sz="1600" b="0" dirty="0"/>
              <a:t>를 입력한 다음</a:t>
            </a:r>
            <a:r>
              <a:rPr lang="en-US" altLang="ko-KR" sz="1600" b="0" dirty="0"/>
              <a:t>, </a:t>
            </a:r>
            <a:r>
              <a:rPr lang="ko-KR" altLang="en-US" sz="1600" b="0" dirty="0" err="1" smtClean="0"/>
              <a:t>피연산자</a:t>
            </a:r>
            <a:r>
              <a:rPr lang="ko-KR" altLang="en-US" sz="1600" b="0" dirty="0" smtClean="0"/>
              <a:t> </a:t>
            </a:r>
            <a:r>
              <a:rPr lang="ko-KR" altLang="en-US" sz="1600" b="0" dirty="0" smtClean="0"/>
              <a:t>셀인 </a:t>
            </a:r>
            <a:r>
              <a:rPr lang="en-US" altLang="ko-KR" sz="1600" b="0" dirty="0"/>
              <a:t>E6</a:t>
            </a:r>
            <a:r>
              <a:rPr lang="ko-KR" altLang="en-US" sz="1600" b="0" dirty="0"/>
              <a:t>셀의 값 “</a:t>
            </a:r>
            <a:r>
              <a:rPr lang="en-US" altLang="ko-KR" sz="1600" b="0" dirty="0"/>
              <a:t>96”</a:t>
            </a:r>
            <a:r>
              <a:rPr lang="ko-KR" altLang="en-US" sz="1600" b="0" dirty="0" smtClean="0"/>
              <a:t>을 입력하고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연산자를 </a:t>
            </a:r>
            <a:r>
              <a:rPr lang="ko-KR" altLang="en-US" sz="1600" b="0" dirty="0" smtClean="0"/>
              <a:t>입력한 다음 </a:t>
            </a:r>
            <a:r>
              <a:rPr lang="ko-KR" altLang="en-US" sz="1600" b="0" dirty="0"/>
              <a:t>계속해서 </a:t>
            </a:r>
            <a:r>
              <a:rPr lang="ko-KR" altLang="en-US" sz="1600" b="0" dirty="0" err="1" smtClean="0"/>
              <a:t>피연산자를</a:t>
            </a:r>
            <a:r>
              <a:rPr lang="ko-KR" altLang="en-US" sz="1600" b="0" dirty="0" smtClean="0"/>
              <a:t> </a:t>
            </a:r>
            <a:r>
              <a:rPr lang="ko-KR" altLang="en-US" sz="1600" b="0" dirty="0" smtClean="0"/>
              <a:t>입력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252000" indent="-540000">
              <a:buNone/>
            </a:pPr>
            <a:r>
              <a:rPr lang="en-US" altLang="ko-KR" sz="1600" b="0" dirty="0" smtClean="0"/>
              <a:t>※ </a:t>
            </a:r>
            <a:r>
              <a:rPr lang="ko-KR" altLang="en-US" sz="1600" b="0" dirty="0" smtClean="0"/>
              <a:t>숫자 </a:t>
            </a:r>
            <a:r>
              <a:rPr lang="ko-KR" altLang="en-US" sz="1600" b="0" dirty="0"/>
              <a:t>데이터를 직접 입력하는 </a:t>
            </a:r>
            <a:r>
              <a:rPr lang="ko-KR" altLang="en-US" sz="1600" b="0" dirty="0" smtClean="0"/>
              <a:t>방법은 자동 </a:t>
            </a:r>
            <a:r>
              <a:rPr lang="ko-KR" altLang="en-US" sz="1600" b="0" dirty="0"/>
              <a:t>채우기를 적용할 수 없는 </a:t>
            </a:r>
            <a:r>
              <a:rPr lang="ko-KR" altLang="en-US" sz="1600" b="0" dirty="0" smtClean="0"/>
              <a:t>단점을 가지고 있음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67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자동 합계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[</a:t>
            </a:r>
            <a:r>
              <a:rPr lang="ko-KR" altLang="en-US" b="0" dirty="0"/>
              <a:t>홈</a:t>
            </a:r>
            <a:r>
              <a:rPr lang="en-US" altLang="ko-KR" b="0" dirty="0"/>
              <a:t>] </a:t>
            </a:r>
            <a:r>
              <a:rPr lang="ko-KR" altLang="en-US" b="0" dirty="0"/>
              <a:t>탭의 </a:t>
            </a:r>
            <a:r>
              <a:rPr lang="en-US" altLang="ko-KR" b="0" dirty="0"/>
              <a:t>[</a:t>
            </a:r>
            <a:r>
              <a:rPr lang="ko-KR" altLang="en-US" b="0" dirty="0"/>
              <a:t>편집</a:t>
            </a:r>
            <a:r>
              <a:rPr lang="en-US" altLang="ko-KR" b="0" dirty="0"/>
              <a:t>] </a:t>
            </a:r>
            <a:r>
              <a:rPr lang="ko-KR" altLang="en-US" b="0" dirty="0"/>
              <a:t>그룹과 </a:t>
            </a:r>
            <a:r>
              <a:rPr lang="en-US" altLang="ko-KR" b="0" dirty="0"/>
              <a:t>[</a:t>
            </a:r>
            <a:r>
              <a:rPr lang="ko-KR" altLang="en-US" b="0" dirty="0"/>
              <a:t>수식</a:t>
            </a:r>
            <a:r>
              <a:rPr lang="en-US" altLang="ko-KR" b="0" dirty="0"/>
              <a:t>] </a:t>
            </a:r>
            <a:r>
              <a:rPr lang="ko-KR" altLang="en-US" b="0" dirty="0"/>
              <a:t>탭의 </a:t>
            </a:r>
            <a:r>
              <a:rPr lang="en-US" altLang="ko-KR" b="0" dirty="0"/>
              <a:t>[</a:t>
            </a:r>
            <a:r>
              <a:rPr lang="ko-KR" altLang="en-US" b="0" dirty="0"/>
              <a:t>함수 라이브러리</a:t>
            </a:r>
            <a:r>
              <a:rPr lang="en-US" altLang="ko-KR" b="0" dirty="0"/>
              <a:t>] </a:t>
            </a:r>
            <a:r>
              <a:rPr lang="ko-KR" altLang="en-US" b="0" dirty="0"/>
              <a:t>그룹에 </a:t>
            </a:r>
            <a:r>
              <a:rPr lang="ko-KR" altLang="en-US" b="0" dirty="0" smtClean="0"/>
              <a:t>위치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자동 </a:t>
            </a:r>
            <a:r>
              <a:rPr lang="ko-KR" altLang="en-US" b="0" dirty="0"/>
              <a:t>합계를 </a:t>
            </a:r>
            <a:r>
              <a:rPr lang="ko-KR" altLang="en-US" b="0" dirty="0" smtClean="0"/>
              <a:t>클릭하면 </a:t>
            </a:r>
            <a:r>
              <a:rPr lang="ko-KR" altLang="en-US" b="0" dirty="0"/>
              <a:t>셀의 합계를 구하는 </a:t>
            </a:r>
            <a:r>
              <a:rPr lang="en-US" altLang="ko-KR" b="0" dirty="0"/>
              <a:t>SUM </a:t>
            </a:r>
            <a:r>
              <a:rPr lang="ko-KR" altLang="en-US" b="0" dirty="0"/>
              <a:t>함수식이 자동으로 입력되는데 이때 계산할 범위로는 왼쪽과 위쪽 </a:t>
            </a:r>
            <a:r>
              <a:rPr lang="ko-KR" altLang="en-US" b="0" dirty="0" smtClean="0"/>
              <a:t>중에 연속적으로 </a:t>
            </a:r>
            <a:r>
              <a:rPr lang="ko-KR" altLang="en-US" b="0" dirty="0"/>
              <a:t>더 많이 입력되어 있는 부분이 </a:t>
            </a:r>
            <a:r>
              <a:rPr lang="ko-KR" altLang="en-US" b="0" dirty="0" smtClean="0"/>
              <a:t>선택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합계 </a:t>
            </a:r>
            <a:r>
              <a:rPr lang="ko-KR" altLang="en-US" b="0" dirty="0"/>
              <a:t>외에도 평균</a:t>
            </a:r>
            <a:r>
              <a:rPr lang="en-US" altLang="ko-KR" b="0" dirty="0"/>
              <a:t>, </a:t>
            </a:r>
            <a:r>
              <a:rPr lang="ko-KR" altLang="en-US" b="0" dirty="0"/>
              <a:t>숫자개수</a:t>
            </a:r>
            <a:r>
              <a:rPr lang="en-US" altLang="ko-KR" b="0" dirty="0"/>
              <a:t>, </a:t>
            </a:r>
            <a:r>
              <a:rPr lang="ko-KR" altLang="en-US" b="0" dirty="0"/>
              <a:t>최댓값</a:t>
            </a:r>
            <a:r>
              <a:rPr lang="en-US" altLang="ko-KR" b="0" dirty="0"/>
              <a:t>, </a:t>
            </a:r>
            <a:r>
              <a:rPr lang="ko-KR" altLang="en-US" b="0" dirty="0" smtClean="0"/>
              <a:t>최솟값도 계산 가능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자동 합계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225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1046</Words>
  <Application>Microsoft Office PowerPoint</Application>
  <PresentationFormat>화면 슬라이드 쇼(4:3)</PresentationFormat>
  <Paragraphs>189</Paragraphs>
  <Slides>26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슬라이드 1</vt:lpstr>
      <vt:lpstr>CHAPTER 04 복잡한 계산을 빠르게 수행하는 수식 사용</vt:lpstr>
      <vt:lpstr>01. 수식의 기본 구조 이해하기</vt:lpstr>
      <vt:lpstr>01. 수식의 기본 구조 이해하기</vt:lpstr>
      <vt:lpstr>01. 수식의 기본 구조 이해하기</vt:lpstr>
      <vt:lpstr>01. 수식의 기본 구조 이해하기</vt:lpstr>
      <vt:lpstr>01. 수식의 기본 구조 이해하기</vt:lpstr>
      <vt:lpstr>01. 수식의 기본 구조 이해하기</vt:lpstr>
      <vt:lpstr>02. 자동 합계</vt:lpstr>
      <vt:lpstr>02. 조건부 서식</vt:lpstr>
      <vt:lpstr>02. 조건부 서식</vt:lpstr>
      <vt:lpstr>02. 조건부 서식</vt:lpstr>
      <vt:lpstr>03. 셀 참조</vt:lpstr>
      <vt:lpstr>03. 셀 참조</vt:lpstr>
      <vt:lpstr>03. 셀 참조</vt:lpstr>
      <vt:lpstr>03. 셀 참조</vt:lpstr>
      <vt:lpstr>03. 셀 참조</vt:lpstr>
      <vt:lpstr>03. 셀 참조</vt:lpstr>
      <vt:lpstr>03. 셀 참조</vt:lpstr>
      <vt:lpstr>03. 셀 참조</vt:lpstr>
      <vt:lpstr>03. 셀 참조</vt:lpstr>
      <vt:lpstr>03. 셀 참조</vt:lpstr>
      <vt:lpstr>03. 셀 참조</vt:lpstr>
      <vt:lpstr>03. 셀 참조</vt:lpstr>
      <vt:lpstr>03. 연습문제(1)</vt:lpstr>
      <vt:lpstr>03. 연습문제(2)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엑셀2010달인만들기</dc:title>
  <dc:creator>신수복;민호근</dc:creator>
  <cp:lastModifiedBy>user</cp:lastModifiedBy>
  <cp:revision>152</cp:revision>
  <cp:lastPrinted>2013-09-01T06:22:39Z</cp:lastPrinted>
  <dcterms:created xsi:type="dcterms:W3CDTF">2011-07-03T12:42:15Z</dcterms:created>
  <dcterms:modified xsi:type="dcterms:W3CDTF">2013-09-09T02:52:21Z</dcterms:modified>
</cp:coreProperties>
</file>